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7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62efb4310_3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162efb4310_3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62efb4310_0_1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162efb4310_0_1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62efb4310_0_13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162efb4310_0_13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612cfa2cc_3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1612cfa2cc_3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62efb4310_3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162efb4310_3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62efb4310_3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162efb4310_3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62efb4310_3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162efb4310_3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62efb4310_3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162efb4310_3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62efb4310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162efb4310_0_1061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612cfa2cc_3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11612cfa2cc_3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612cfa2cc_3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1612cfa2cc_3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62efb4310_3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162efb4310_3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62efb4310_3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1162efb4310_3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612cfa2cc_3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1612cfa2cc_3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62efb4310_3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1162efb4310_3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612cfa2c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1612cfa2c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62efb4310_0_12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162efb4310_0_1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62efb4310_0_13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162efb4310_0_13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62efb4310_0_1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162efb4310_0_1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1145222" y="990028"/>
            <a:ext cx="99015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400"/>
              <a:buNone/>
              <a:defRPr b="1" i="0" sz="3600">
                <a:solidFill>
                  <a:srgbClr val="00ADE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1192847" y="1806511"/>
            <a:ext cx="9806400" cy="42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28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rtl="0" algn="l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778240" y="6377940"/>
            <a:ext cx="280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F8E8E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E8E"/>
              </a:buClr>
              <a:buSzPts val="2400"/>
              <a:buNone/>
              <a:defRPr sz="2400">
                <a:solidFill>
                  <a:srgbClr val="8F8E8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b="0" i="0" sz="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3.jpg"/><Relationship Id="rId5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6.jpg"/><Relationship Id="rId5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3686012" y="2021168"/>
            <a:ext cx="6549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100">
                <a:solidFill>
                  <a:srgbClr val="D9D9D9"/>
                </a:solidFill>
              </a:rPr>
              <a:t>딱</a:t>
            </a:r>
            <a:endParaRPr b="1" sz="91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14"/>
          <p:cNvGrpSpPr/>
          <p:nvPr/>
        </p:nvGrpSpPr>
        <p:grpSpPr>
          <a:xfrm>
            <a:off x="4295612" y="2630768"/>
            <a:ext cx="6549080" cy="1596797"/>
            <a:chOff x="330744" y="361950"/>
            <a:chExt cx="6165000" cy="1504567"/>
          </a:xfrm>
        </p:grpSpPr>
        <p:sp>
          <p:nvSpPr>
            <p:cNvPr id="97" name="Google Shape;97;p14"/>
            <p:cNvSpPr txBox="1"/>
            <p:nvPr/>
          </p:nvSpPr>
          <p:spPr>
            <a:xfrm>
              <a:off x="487920" y="459817"/>
              <a:ext cx="5981100" cy="140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100">
                  <a:solidFill>
                    <a:srgbClr val="D9D9D9"/>
                  </a:solidFill>
                </a:rPr>
                <a:t>거기</a:t>
              </a:r>
              <a:endParaRPr b="1" sz="91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 txBox="1"/>
            <p:nvPr/>
          </p:nvSpPr>
          <p:spPr>
            <a:xfrm>
              <a:off x="330744" y="361950"/>
              <a:ext cx="6165000" cy="140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100">
                  <a:solidFill>
                    <a:schemeClr val="accent1"/>
                  </a:solidFill>
                </a:rPr>
                <a:t>거기</a:t>
              </a:r>
              <a:endParaRPr b="1" sz="9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14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14"/>
          <p:cNvGrpSpPr/>
          <p:nvPr/>
        </p:nvGrpSpPr>
        <p:grpSpPr>
          <a:xfrm>
            <a:off x="6638925" y="2348030"/>
            <a:ext cx="3376734" cy="1866900"/>
            <a:chOff x="8162925" y="2495550"/>
            <a:chExt cx="3376734" cy="1866900"/>
          </a:xfrm>
        </p:grpSpPr>
        <p:sp>
          <p:nvSpPr>
            <p:cNvPr id="101" name="Google Shape;101;p14"/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>
                <a:gd fmla="val 50000" name="adj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>
                <a:gd fmla="val 50000" name="adj"/>
              </a:avLst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14"/>
          <p:cNvSpPr txBox="1"/>
          <p:nvPr/>
        </p:nvSpPr>
        <p:spPr>
          <a:xfrm>
            <a:off x="3533612" y="1868768"/>
            <a:ext cx="6549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100">
                <a:solidFill>
                  <a:srgbClr val="9FC5E8"/>
                </a:solidFill>
              </a:rPr>
              <a:t>딱</a:t>
            </a:r>
            <a:endParaRPr b="1" sz="9100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498800" y="5325050"/>
            <a:ext cx="9364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58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585858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구성원 : 정요섭, 곽민규, 박경현, 명준호, 김재원, 이상준 </a:t>
            </a:r>
            <a:endParaRPr b="0" i="0" sz="2700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/>
        </p:nvSpPr>
        <p:spPr>
          <a:xfrm>
            <a:off x="489352" y="2285885"/>
            <a:ext cx="1709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b="1" lang="en-US" sz="7200">
                <a:solidFill>
                  <a:schemeClr val="dk2"/>
                </a:solidFill>
              </a:rPr>
              <a:t>2</a:t>
            </a:r>
            <a:endParaRPr b="1" sz="7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533434" y="3549402"/>
            <a:ext cx="348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</a:rPr>
              <a:t>기존 앱들은 지금?</a:t>
            </a:r>
            <a:endParaRPr/>
          </a:p>
        </p:txBody>
      </p:sp>
      <p:sp>
        <p:nvSpPr>
          <p:cNvPr id="225" name="Google Shape;225;p23"/>
          <p:cNvSpPr txBox="1"/>
          <p:nvPr/>
        </p:nvSpPr>
        <p:spPr>
          <a:xfrm>
            <a:off x="9879006" y="6505575"/>
            <a:ext cx="22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23"/>
          <p:cNvCxnSpPr/>
          <p:nvPr/>
        </p:nvCxnSpPr>
        <p:spPr>
          <a:xfrm>
            <a:off x="489352" y="3392488"/>
            <a:ext cx="69747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7" name="Google Shape;227;p23"/>
          <p:cNvSpPr/>
          <p:nvPr/>
        </p:nvSpPr>
        <p:spPr>
          <a:xfrm>
            <a:off x="6688067" y="919927"/>
            <a:ext cx="3334500" cy="4594200"/>
          </a:xfrm>
          <a:prstGeom prst="triangle">
            <a:avLst>
              <a:gd fmla="val 50000" name="adj"/>
            </a:avLst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8552835" y="919927"/>
            <a:ext cx="3334500" cy="4594200"/>
          </a:xfrm>
          <a:prstGeom prst="triangle">
            <a:avLst>
              <a:gd fmla="val 50000" name="adj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/>
          <p:nvPr/>
        </p:nvSpPr>
        <p:spPr>
          <a:xfrm>
            <a:off x="4653647" y="3174147"/>
            <a:ext cx="2809800" cy="2809800"/>
          </a:xfrm>
          <a:prstGeom prst="ellipse">
            <a:avLst/>
          </a:prstGeom>
          <a:solidFill>
            <a:srgbClr val="F07441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카카오맵</a:t>
            </a:r>
            <a:endParaRPr sz="2500">
              <a:solidFill>
                <a:schemeClr val="lt1"/>
              </a:solidFill>
            </a:endParaRPr>
          </a:p>
        </p:txBody>
      </p:sp>
      <p:cxnSp>
        <p:nvCxnSpPr>
          <p:cNvPr id="234" name="Google Shape;234;p24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5" name="Google Shape;235;p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4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1188873" y="352750"/>
            <a:ext cx="2868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현재 서비스 앱들은?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9879006" y="6505575"/>
            <a:ext cx="22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24"/>
          <p:cNvCxnSpPr/>
          <p:nvPr/>
        </p:nvCxnSpPr>
        <p:spPr>
          <a:xfrm>
            <a:off x="3215372" y="3166026"/>
            <a:ext cx="723600" cy="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0" name="Google Shape;240;p24"/>
          <p:cNvSpPr/>
          <p:nvPr/>
        </p:nvSpPr>
        <p:spPr>
          <a:xfrm>
            <a:off x="5591914" y="1659672"/>
            <a:ext cx="2809800" cy="2809800"/>
          </a:xfrm>
          <a:prstGeom prst="ellipse">
            <a:avLst/>
          </a:prstGeom>
          <a:solidFill>
            <a:srgbClr val="B7B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위밋</a:t>
            </a:r>
            <a:endParaRPr sz="25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플레이스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"/>
          <p:cNvSpPr/>
          <p:nvPr/>
        </p:nvSpPr>
        <p:spPr>
          <a:xfrm>
            <a:off x="2197950" y="908250"/>
            <a:ext cx="4173600" cy="3561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야! 만나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42" name="Google Shape;2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36089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900" y="0"/>
            <a:ext cx="5831099" cy="34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0899" y="3468175"/>
            <a:ext cx="5831099" cy="33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25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" name="Google Shape;250;p2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4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1188873" y="352750"/>
            <a:ext cx="2868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현재 서비스 앱들은?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p25"/>
          <p:cNvGrpSpPr/>
          <p:nvPr/>
        </p:nvGrpSpPr>
        <p:grpSpPr>
          <a:xfrm>
            <a:off x="3256811" y="908251"/>
            <a:ext cx="6317320" cy="5075696"/>
            <a:chOff x="3222624" y="845604"/>
            <a:chExt cx="6317320" cy="5075696"/>
          </a:xfrm>
        </p:grpSpPr>
        <p:sp>
          <p:nvSpPr>
            <p:cNvPr id="254" name="Google Shape;254;p25"/>
            <p:cNvSpPr/>
            <p:nvPr/>
          </p:nvSpPr>
          <p:spPr>
            <a:xfrm>
              <a:off x="3222624" y="1597024"/>
              <a:ext cx="2809800" cy="280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</a:rPr>
                <a:t>야! 만나</a:t>
              </a:r>
              <a:endParaRPr sz="2500">
                <a:solidFill>
                  <a:schemeClr val="dk1"/>
                </a:solidFill>
              </a:endParaRPr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5252944" y="845604"/>
              <a:ext cx="4287000" cy="35613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</a:rPr>
                <a:t>위밋</a:t>
              </a:r>
              <a:endParaRPr sz="2500"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</a:rPr>
                <a:t>플레이스</a:t>
              </a:r>
              <a:endParaRPr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4314660" y="3111500"/>
              <a:ext cx="2809800" cy="2809800"/>
            </a:xfrm>
            <a:prstGeom prst="ellipse">
              <a:avLst/>
            </a:prstGeom>
            <a:solidFill>
              <a:srgbClr val="F07441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</a:rPr>
                <a:t>카카오맵</a:t>
              </a:r>
              <a:endParaRPr sz="2500">
                <a:solidFill>
                  <a:schemeClr val="lt1"/>
                </a:solidFill>
              </a:endParaRPr>
            </a:p>
          </p:txBody>
        </p:sp>
      </p:grpSp>
      <p:sp>
        <p:nvSpPr>
          <p:cNvPr id="257" name="Google Shape;257;p25"/>
          <p:cNvSpPr txBox="1"/>
          <p:nvPr/>
        </p:nvSpPr>
        <p:spPr>
          <a:xfrm>
            <a:off x="9879006" y="6505575"/>
            <a:ext cx="22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3025" y="-1"/>
            <a:ext cx="5448599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2412" y="0"/>
            <a:ext cx="544982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2411" y="-10"/>
            <a:ext cx="54498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26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p2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4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1188873" y="352750"/>
            <a:ext cx="2868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현재 서비스 앱들은?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26"/>
          <p:cNvGrpSpPr/>
          <p:nvPr/>
        </p:nvGrpSpPr>
        <p:grpSpPr>
          <a:xfrm>
            <a:off x="3561611" y="1659671"/>
            <a:ext cx="4840103" cy="4324276"/>
            <a:chOff x="3222624" y="1597024"/>
            <a:chExt cx="4840103" cy="4324276"/>
          </a:xfrm>
        </p:grpSpPr>
        <p:sp>
          <p:nvSpPr>
            <p:cNvPr id="270" name="Google Shape;270;p26"/>
            <p:cNvSpPr/>
            <p:nvPr/>
          </p:nvSpPr>
          <p:spPr>
            <a:xfrm>
              <a:off x="3222624" y="1597024"/>
              <a:ext cx="2809800" cy="280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</a:rPr>
                <a:t>야! 만나</a:t>
              </a:r>
              <a:endParaRPr sz="2500">
                <a:solidFill>
                  <a:schemeClr val="dk1"/>
                </a:solidFill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5252927" y="1597025"/>
              <a:ext cx="2809800" cy="28098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</a:rPr>
                <a:t>위밋</a:t>
              </a:r>
              <a:endParaRPr sz="2500"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</a:rPr>
                <a:t>플레이스</a:t>
              </a:r>
              <a:endParaRPr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4314660" y="3111500"/>
              <a:ext cx="2809800" cy="2809800"/>
            </a:xfrm>
            <a:prstGeom prst="ellipse">
              <a:avLst/>
            </a:prstGeom>
            <a:solidFill>
              <a:srgbClr val="F07441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</a:rPr>
                <a:t>카카오맵</a:t>
              </a:r>
              <a:endParaRPr sz="2500">
                <a:solidFill>
                  <a:schemeClr val="lt1"/>
                </a:solidFill>
              </a:endParaRPr>
            </a:p>
          </p:txBody>
        </p:sp>
      </p:grpSp>
      <p:sp>
        <p:nvSpPr>
          <p:cNvPr id="273" name="Google Shape;273;p26"/>
          <p:cNvSpPr txBox="1"/>
          <p:nvPr/>
        </p:nvSpPr>
        <p:spPr>
          <a:xfrm>
            <a:off x="8910150" y="2857969"/>
            <a:ext cx="306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274" name="Google Shape;274;p26"/>
          <p:cNvCxnSpPr/>
          <p:nvPr/>
        </p:nvCxnSpPr>
        <p:spPr>
          <a:xfrm>
            <a:off x="7995350" y="3231900"/>
            <a:ext cx="864600" cy="1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5" name="Google Shape;275;p26"/>
          <p:cNvSpPr txBox="1"/>
          <p:nvPr/>
        </p:nvSpPr>
        <p:spPr>
          <a:xfrm>
            <a:off x="9879006" y="6505575"/>
            <a:ext cx="22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26"/>
          <p:cNvGrpSpPr/>
          <p:nvPr/>
        </p:nvGrpSpPr>
        <p:grpSpPr>
          <a:xfrm>
            <a:off x="369675" y="2261885"/>
            <a:ext cx="3054900" cy="1071590"/>
            <a:chOff x="-437153" y="3052557"/>
            <a:chExt cx="3054900" cy="1071590"/>
          </a:xfrm>
        </p:grpSpPr>
        <p:sp>
          <p:nvSpPr>
            <p:cNvPr id="277" name="Google Shape;277;p26"/>
            <p:cNvSpPr txBox="1"/>
            <p:nvPr/>
          </p:nvSpPr>
          <p:spPr>
            <a:xfrm>
              <a:off x="102324" y="3052557"/>
              <a:ext cx="2422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6"/>
            <p:cNvSpPr txBox="1"/>
            <p:nvPr/>
          </p:nvSpPr>
          <p:spPr>
            <a:xfrm>
              <a:off x="-437153" y="3801047"/>
              <a:ext cx="3054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45720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2"/>
                  </a:solidFill>
                </a:rPr>
                <a:t>사용자 편의성이 떨어진다</a:t>
              </a:r>
              <a:endParaRPr b="1" sz="1500">
                <a:solidFill>
                  <a:schemeClr val="dk2"/>
                </a:solidFill>
              </a:endParaRPr>
            </a:p>
          </p:txBody>
        </p:sp>
      </p:grpSp>
      <p:cxnSp>
        <p:nvCxnSpPr>
          <p:cNvPr id="279" name="Google Shape;279;p26"/>
          <p:cNvCxnSpPr/>
          <p:nvPr/>
        </p:nvCxnSpPr>
        <p:spPr>
          <a:xfrm>
            <a:off x="3215372" y="3166026"/>
            <a:ext cx="723600" cy="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0" name="Google Shape;280;p26"/>
          <p:cNvCxnSpPr/>
          <p:nvPr/>
        </p:nvCxnSpPr>
        <p:spPr>
          <a:xfrm flipH="1" rot="10800000">
            <a:off x="4663172" y="5052726"/>
            <a:ext cx="799800" cy="4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1" name="Google Shape;281;p26"/>
          <p:cNvSpPr txBox="1"/>
          <p:nvPr/>
        </p:nvSpPr>
        <p:spPr>
          <a:xfrm>
            <a:off x="2074275" y="5379600"/>
            <a:ext cx="305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2"/>
                </a:solidFill>
              </a:rPr>
              <a:t>중간 지점 검색이 없다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282" name="Google Shape;282;p26"/>
          <p:cNvSpPr txBox="1"/>
          <p:nvPr/>
        </p:nvSpPr>
        <p:spPr>
          <a:xfrm>
            <a:off x="8475075" y="3093600"/>
            <a:ext cx="305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2"/>
                </a:solidFill>
              </a:rPr>
              <a:t>장소 데이터가 부족하다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283" name="Google Shape;283;p26"/>
          <p:cNvSpPr/>
          <p:nvPr/>
        </p:nvSpPr>
        <p:spPr>
          <a:xfrm>
            <a:off x="11150" y="-20400"/>
            <a:ext cx="12180900" cy="6858000"/>
          </a:xfrm>
          <a:prstGeom prst="rect">
            <a:avLst/>
          </a:prstGeom>
          <a:solidFill>
            <a:srgbClr val="3A3838">
              <a:alpha val="904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"/>
          <p:cNvSpPr/>
          <p:nvPr/>
        </p:nvSpPr>
        <p:spPr>
          <a:xfrm>
            <a:off x="2441625" y="1237550"/>
            <a:ext cx="7306200" cy="3691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아쉬운 점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난 오늘 남자 4명이서 놀 건데 어딜 추천해?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어제 만나서 피자 먹었어 오늘은 뭐 먹으면 좋을까?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오늘 같은 날씨에는 어딜 많이 가?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285" name="Google Shape;285;p26"/>
          <p:cNvSpPr/>
          <p:nvPr/>
        </p:nvSpPr>
        <p:spPr>
          <a:xfrm>
            <a:off x="2441625" y="1237550"/>
            <a:ext cx="7306200" cy="3691200"/>
          </a:xfrm>
          <a:prstGeom prst="rect">
            <a:avLst/>
          </a:prstGeom>
          <a:solidFill>
            <a:srgbClr val="58585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목적에 맞는 추천 장소 앱이 없다</a:t>
            </a:r>
            <a:endParaRPr sz="27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7"/>
          <p:cNvGrpSpPr/>
          <p:nvPr/>
        </p:nvGrpSpPr>
        <p:grpSpPr>
          <a:xfrm>
            <a:off x="6819097" y="168528"/>
            <a:ext cx="5342392" cy="6447919"/>
            <a:chOff x="6181143" y="583198"/>
            <a:chExt cx="5342392" cy="6447919"/>
          </a:xfrm>
        </p:grpSpPr>
        <p:sp>
          <p:nvSpPr>
            <p:cNvPr id="291" name="Google Shape;291;p27"/>
            <p:cNvSpPr txBox="1"/>
            <p:nvPr/>
          </p:nvSpPr>
          <p:spPr>
            <a:xfrm>
              <a:off x="7825087" y="583198"/>
              <a:ext cx="3698448" cy="64479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13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41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7"/>
            <p:cNvSpPr txBox="1"/>
            <p:nvPr/>
          </p:nvSpPr>
          <p:spPr>
            <a:xfrm>
              <a:off x="6181143" y="583198"/>
              <a:ext cx="3698448" cy="64479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13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413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27"/>
          <p:cNvSpPr txBox="1"/>
          <p:nvPr/>
        </p:nvSpPr>
        <p:spPr>
          <a:xfrm>
            <a:off x="489352" y="2285885"/>
            <a:ext cx="1890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b="1" lang="en-US" sz="7200">
                <a:solidFill>
                  <a:schemeClr val="dk2"/>
                </a:solidFill>
              </a:rPr>
              <a:t>3</a:t>
            </a:r>
            <a:endParaRPr b="1" sz="7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" name="Google Shape;295;p27"/>
          <p:cNvCxnSpPr/>
          <p:nvPr/>
        </p:nvCxnSpPr>
        <p:spPr>
          <a:xfrm>
            <a:off x="489352" y="3392488"/>
            <a:ext cx="6974704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6" name="Google Shape;296;p27"/>
          <p:cNvSpPr txBox="1"/>
          <p:nvPr/>
        </p:nvSpPr>
        <p:spPr>
          <a:xfrm>
            <a:off x="533434" y="3549402"/>
            <a:ext cx="348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</a:rPr>
              <a:t> 해결 방안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/>
        </p:nvSpPr>
        <p:spPr>
          <a:xfrm>
            <a:off x="9879006" y="6505575"/>
            <a:ext cx="22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" name="Google Shape;302;p28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3" name="Google Shape;303;p2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1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1188875" y="351825"/>
            <a:ext cx="63483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2200">
                <a:solidFill>
                  <a:schemeClr val="dk1"/>
                </a:solidFill>
              </a:rPr>
              <a:t>모임의 성격에 따른 위치 추천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descr="독서모임 기반 커뮤니티 서비스 &amp;#39;트레바리&amp;#39;, 강남역 지점 5월 오픈" id="306" name="Google Shape;30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875" y="1700425"/>
            <a:ext cx="4829351" cy="357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술모임 많은 연말, 알콜성 간질환 조심하세요" id="307" name="Google Shape;30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8725" y="1700425"/>
            <a:ext cx="4624700" cy="357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종로)즐겁게 공부할수밌는 재테크 스터디 모임.!! - 온오프믹스 :: 모임문화 플랫폼" id="308" name="Google Shape;30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625" y="1700425"/>
            <a:ext cx="4026650" cy="35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/>
          <p:nvPr/>
        </p:nvSpPr>
        <p:spPr>
          <a:xfrm>
            <a:off x="9879006" y="6505575"/>
            <a:ext cx="22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" name="Google Shape;314;p29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5" name="Google Shape;315;p2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9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2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9"/>
          <p:cNvSpPr txBox="1"/>
          <p:nvPr/>
        </p:nvSpPr>
        <p:spPr>
          <a:xfrm>
            <a:off x="1188875" y="351825"/>
            <a:ext cx="63483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2200">
                <a:solidFill>
                  <a:schemeClr val="dk1"/>
                </a:solidFill>
              </a:rPr>
              <a:t>결과 공유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descr="경로 다중 출발지 탐색" id="318" name="Google Shape;31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6063" y="1421743"/>
            <a:ext cx="82296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/>
          <p:nvPr/>
        </p:nvSpPr>
        <p:spPr>
          <a:xfrm>
            <a:off x="9879006" y="6505575"/>
            <a:ext cx="22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324;p30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5" name="Google Shape;325;p3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3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0"/>
          <p:cNvSpPr txBox="1"/>
          <p:nvPr/>
        </p:nvSpPr>
        <p:spPr>
          <a:xfrm>
            <a:off x="1188875" y="351825"/>
            <a:ext cx="63483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2200">
                <a:solidFill>
                  <a:schemeClr val="dk1"/>
                </a:solidFill>
              </a:rPr>
              <a:t>시간 제한 투표 기능 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descr="마커 클러스터 생성" id="328" name="Google Shape;32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150" y="1396075"/>
            <a:ext cx="610865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2800" y="1396075"/>
            <a:ext cx="4137551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/>
          <p:nvPr/>
        </p:nvSpPr>
        <p:spPr>
          <a:xfrm>
            <a:off x="9879006" y="6505575"/>
            <a:ext cx="22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p31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6" name="Google Shape;336;p31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1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4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1"/>
          <p:cNvSpPr txBox="1"/>
          <p:nvPr/>
        </p:nvSpPr>
        <p:spPr>
          <a:xfrm>
            <a:off x="1188875" y="351825"/>
            <a:ext cx="63483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2200">
                <a:solidFill>
                  <a:schemeClr val="dk1"/>
                </a:solidFill>
              </a:rPr>
              <a:t>랜덤 선택 가능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descr="카이사르의 장난감, '주사위'의 역사 &lt; IP백과사전 &lt; 100 Billion &lt; 기사본문 - WIPNEWS" id="339" name="Google Shape;33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2707" y="1417721"/>
            <a:ext cx="54864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4" name="Google Shape;344;p32"/>
          <p:cNvCxnSpPr/>
          <p:nvPr/>
        </p:nvCxnSpPr>
        <p:spPr>
          <a:xfrm>
            <a:off x="6096000" y="1722475"/>
            <a:ext cx="0" cy="4019107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5" name="Google Shape;345;p32"/>
          <p:cNvSpPr txBox="1"/>
          <p:nvPr/>
        </p:nvSpPr>
        <p:spPr>
          <a:xfrm>
            <a:off x="6381124" y="1118900"/>
            <a:ext cx="49941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오늘은 여기 어때?</a:t>
            </a:r>
            <a:endParaRPr b="1" sz="3200">
              <a:solidFill>
                <a:schemeClr val="accen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accen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마치 기상청 예보처럼</a:t>
            </a:r>
            <a:endParaRPr b="1" sz="2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날씨별 장소별 연령별</a:t>
            </a:r>
            <a:endParaRPr b="1" sz="2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모임 정보 알려줄까? </a:t>
            </a:r>
            <a:endParaRPr b="1" sz="2900">
              <a:solidFill>
                <a:schemeClr val="dk1"/>
              </a:solidFill>
            </a:endParaRPr>
          </a:p>
        </p:txBody>
      </p:sp>
      <p:sp>
        <p:nvSpPr>
          <p:cNvPr id="346" name="Google Shape;346;p32"/>
          <p:cNvSpPr txBox="1"/>
          <p:nvPr/>
        </p:nvSpPr>
        <p:spPr>
          <a:xfrm>
            <a:off x="6381114" y="1775367"/>
            <a:ext cx="4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8" name="Google Shape;348;p32"/>
          <p:cNvCxnSpPr/>
          <p:nvPr/>
        </p:nvCxnSpPr>
        <p:spPr>
          <a:xfrm>
            <a:off x="1188881" y="273124"/>
            <a:ext cx="10666421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9" name="Google Shape;349;p3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2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5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25" y="1060173"/>
            <a:ext cx="5270753" cy="55886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2"/>
          <p:cNvSpPr txBox="1"/>
          <p:nvPr/>
        </p:nvSpPr>
        <p:spPr>
          <a:xfrm>
            <a:off x="6381125" y="1722475"/>
            <a:ext cx="361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2"/>
          <p:cNvSpPr txBox="1"/>
          <p:nvPr/>
        </p:nvSpPr>
        <p:spPr>
          <a:xfrm>
            <a:off x="1188875" y="351825"/>
            <a:ext cx="63483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2200">
                <a:solidFill>
                  <a:schemeClr val="dk1"/>
                </a:solidFill>
              </a:rPr>
              <a:t>상황별 추천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1145222" y="990028"/>
            <a:ext cx="940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1575000" y="2353251"/>
            <a:ext cx="4601100" cy="19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8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585858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현황 및 필요성</a:t>
            </a:r>
            <a:endParaRPr sz="3400">
              <a:solidFill>
                <a:srgbClr val="58585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8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58585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앱?</a:t>
            </a:r>
            <a:endParaRPr sz="3400">
              <a:solidFill>
                <a:srgbClr val="58585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80"/>
              </a:spcBef>
              <a:spcAft>
                <a:spcPts val="0"/>
              </a:spcAft>
              <a:buNone/>
            </a:pPr>
            <a:r>
              <a:rPr b="0" i="0" lang="en-US" sz="3400" cap="none" strike="noStrike">
                <a:solidFill>
                  <a:srgbClr val="58585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해결방안</a:t>
            </a:r>
            <a:endParaRPr b="0" i="0" sz="3400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p15"/>
          <p:cNvCxnSpPr/>
          <p:nvPr/>
        </p:nvCxnSpPr>
        <p:spPr>
          <a:xfrm>
            <a:off x="1188881" y="1720924"/>
            <a:ext cx="10666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33"/>
          <p:cNvCxnSpPr/>
          <p:nvPr/>
        </p:nvCxnSpPr>
        <p:spPr>
          <a:xfrm>
            <a:off x="6096000" y="1722475"/>
            <a:ext cx="0" cy="4019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9" name="Google Shape;359;p33"/>
          <p:cNvSpPr txBox="1"/>
          <p:nvPr/>
        </p:nvSpPr>
        <p:spPr>
          <a:xfrm>
            <a:off x="6381125" y="1118900"/>
            <a:ext cx="52719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기왕 볼 거면 </a:t>
            </a:r>
            <a:r>
              <a:rPr b="1" lang="en-US" sz="3200">
                <a:solidFill>
                  <a:schemeClr val="accent1"/>
                </a:solidFill>
              </a:rPr>
              <a:t>여기 어때?</a:t>
            </a:r>
            <a:endParaRPr b="1" sz="3200">
              <a:solidFill>
                <a:schemeClr val="accen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accen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얼마나 볼 건지 적어주면</a:t>
            </a:r>
            <a:endParaRPr b="1" sz="2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취향에 맞게 내가 알아서</a:t>
            </a:r>
            <a:endParaRPr b="1" sz="2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여행지도 추천해 줄까?</a:t>
            </a:r>
            <a:endParaRPr b="1" sz="2900">
              <a:solidFill>
                <a:schemeClr val="dk1"/>
              </a:solidFill>
            </a:endParaRPr>
          </a:p>
        </p:txBody>
      </p:sp>
      <p:sp>
        <p:nvSpPr>
          <p:cNvPr id="360" name="Google Shape;360;p33"/>
          <p:cNvSpPr txBox="1"/>
          <p:nvPr/>
        </p:nvSpPr>
        <p:spPr>
          <a:xfrm>
            <a:off x="6381114" y="1775367"/>
            <a:ext cx="4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3"/>
          <p:cNvSpPr txBox="1"/>
          <p:nvPr/>
        </p:nvSpPr>
        <p:spPr>
          <a:xfrm>
            <a:off x="9879006" y="6505575"/>
            <a:ext cx="22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Google Shape;362;p33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3" name="Google Shape;363;p3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3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6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3"/>
          <p:cNvSpPr txBox="1"/>
          <p:nvPr/>
        </p:nvSpPr>
        <p:spPr>
          <a:xfrm>
            <a:off x="6381125" y="1722475"/>
            <a:ext cx="361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25" y="1189075"/>
            <a:ext cx="5226327" cy="375382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3"/>
          <p:cNvSpPr txBox="1"/>
          <p:nvPr/>
        </p:nvSpPr>
        <p:spPr>
          <a:xfrm>
            <a:off x="1188875" y="351825"/>
            <a:ext cx="63483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2200">
                <a:solidFill>
                  <a:schemeClr val="dk1"/>
                </a:solidFill>
              </a:rPr>
              <a:t>상황별 추천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34"/>
          <p:cNvCxnSpPr/>
          <p:nvPr/>
        </p:nvCxnSpPr>
        <p:spPr>
          <a:xfrm>
            <a:off x="6096000" y="1722475"/>
            <a:ext cx="0" cy="4019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3" name="Google Shape;373;p34"/>
          <p:cNvSpPr txBox="1"/>
          <p:nvPr/>
        </p:nvSpPr>
        <p:spPr>
          <a:xfrm>
            <a:off x="6381125" y="1118900"/>
            <a:ext cx="52719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</a:rPr>
              <a:t>주머니 사정따라</a:t>
            </a:r>
            <a:r>
              <a:rPr b="1" lang="en-US" sz="3200">
                <a:solidFill>
                  <a:schemeClr val="accent1"/>
                </a:solidFill>
              </a:rPr>
              <a:t> 여기 어때?</a:t>
            </a:r>
            <a:endParaRPr b="1" sz="3200">
              <a:solidFill>
                <a:schemeClr val="accen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accen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얼마나 쓸 건지 적어주면</a:t>
            </a:r>
            <a:endParaRPr b="1" sz="2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취향에 맞게 내가 알아서</a:t>
            </a:r>
            <a:endParaRPr b="1" sz="2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모임 장소도 추천해 줄까?</a:t>
            </a:r>
            <a:endParaRPr b="1" sz="2900">
              <a:solidFill>
                <a:schemeClr val="dk1"/>
              </a:solidFill>
            </a:endParaRPr>
          </a:p>
        </p:txBody>
      </p:sp>
      <p:sp>
        <p:nvSpPr>
          <p:cNvPr id="374" name="Google Shape;374;p34"/>
          <p:cNvSpPr txBox="1"/>
          <p:nvPr/>
        </p:nvSpPr>
        <p:spPr>
          <a:xfrm>
            <a:off x="6381114" y="1775367"/>
            <a:ext cx="4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4"/>
          <p:cNvSpPr txBox="1"/>
          <p:nvPr/>
        </p:nvSpPr>
        <p:spPr>
          <a:xfrm>
            <a:off x="9879006" y="6505575"/>
            <a:ext cx="22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34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7" name="Google Shape;377;p3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4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7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673" y="1182800"/>
            <a:ext cx="3763949" cy="532277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4"/>
          <p:cNvSpPr txBox="1"/>
          <p:nvPr/>
        </p:nvSpPr>
        <p:spPr>
          <a:xfrm>
            <a:off x="1188875" y="351825"/>
            <a:ext cx="63483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2200">
                <a:solidFill>
                  <a:schemeClr val="dk1"/>
                </a:solidFill>
              </a:rPr>
              <a:t>상황별 추천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5"/>
          <p:cNvGrpSpPr/>
          <p:nvPr/>
        </p:nvGrpSpPr>
        <p:grpSpPr>
          <a:xfrm>
            <a:off x="6819097" y="168528"/>
            <a:ext cx="5342344" cy="6449400"/>
            <a:chOff x="6181143" y="583198"/>
            <a:chExt cx="5342344" cy="6449400"/>
          </a:xfrm>
        </p:grpSpPr>
        <p:sp>
          <p:nvSpPr>
            <p:cNvPr id="386" name="Google Shape;386;p35"/>
            <p:cNvSpPr txBox="1"/>
            <p:nvPr/>
          </p:nvSpPr>
          <p:spPr>
            <a:xfrm>
              <a:off x="7825087" y="583198"/>
              <a:ext cx="3698400" cy="644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13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41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5"/>
            <p:cNvSpPr txBox="1"/>
            <p:nvPr/>
          </p:nvSpPr>
          <p:spPr>
            <a:xfrm>
              <a:off x="6181143" y="583198"/>
              <a:ext cx="3698400" cy="644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13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413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" name="Google Shape;388;p35"/>
          <p:cNvSpPr txBox="1"/>
          <p:nvPr/>
        </p:nvSpPr>
        <p:spPr>
          <a:xfrm>
            <a:off x="489352" y="2285885"/>
            <a:ext cx="1890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b="1" lang="en-US" sz="7200">
                <a:solidFill>
                  <a:schemeClr val="dk2"/>
                </a:solidFill>
              </a:rPr>
              <a:t>4</a:t>
            </a:r>
            <a:endParaRPr b="1" sz="7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5"/>
          <p:cNvSpPr txBox="1"/>
          <p:nvPr/>
        </p:nvSpPr>
        <p:spPr>
          <a:xfrm>
            <a:off x="9879006" y="6505575"/>
            <a:ext cx="22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35"/>
          <p:cNvCxnSpPr/>
          <p:nvPr/>
        </p:nvCxnSpPr>
        <p:spPr>
          <a:xfrm>
            <a:off x="489352" y="3392488"/>
            <a:ext cx="69747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35"/>
          <p:cNvSpPr txBox="1"/>
          <p:nvPr/>
        </p:nvSpPr>
        <p:spPr>
          <a:xfrm>
            <a:off x="533434" y="3549402"/>
            <a:ext cx="348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</a:rPr>
              <a:t>이점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Google Shape;396;p36"/>
          <p:cNvCxnSpPr/>
          <p:nvPr/>
        </p:nvCxnSpPr>
        <p:spPr>
          <a:xfrm>
            <a:off x="6096000" y="1722475"/>
            <a:ext cx="0" cy="4019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7" name="Google Shape;397;p36"/>
          <p:cNvSpPr txBox="1"/>
          <p:nvPr/>
        </p:nvSpPr>
        <p:spPr>
          <a:xfrm>
            <a:off x="6381114" y="1775367"/>
            <a:ext cx="4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6"/>
          <p:cNvSpPr txBox="1"/>
          <p:nvPr/>
        </p:nvSpPr>
        <p:spPr>
          <a:xfrm>
            <a:off x="9879006" y="6505575"/>
            <a:ext cx="22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9" name="Google Shape;399;p36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0" name="Google Shape;400;p3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6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1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6"/>
          <p:cNvSpPr txBox="1"/>
          <p:nvPr/>
        </p:nvSpPr>
        <p:spPr>
          <a:xfrm>
            <a:off x="1188875" y="351825"/>
            <a:ext cx="63483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2200">
                <a:solidFill>
                  <a:schemeClr val="dk1"/>
                </a:solidFill>
              </a:rPr>
              <a:t>이점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03" name="Google Shape;403;p36"/>
          <p:cNvSpPr txBox="1"/>
          <p:nvPr>
            <p:ph idx="1" type="body"/>
          </p:nvPr>
        </p:nvSpPr>
        <p:spPr>
          <a:xfrm>
            <a:off x="1447800" y="2511425"/>
            <a:ext cx="4972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UI 개선으로 가독성 및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편의성 제공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빠르고 편하게 합리적인 장소를 추천 받는다.</a:t>
            </a:r>
            <a:endParaRPr/>
          </a:p>
        </p:txBody>
      </p:sp>
      <p:sp>
        <p:nvSpPr>
          <p:cNvPr id="404" name="Google Shape;404;p36"/>
          <p:cNvSpPr txBox="1"/>
          <p:nvPr/>
        </p:nvSpPr>
        <p:spPr>
          <a:xfrm>
            <a:off x="6650475" y="1775375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05" name="Google Shape;405;p36"/>
          <p:cNvSpPr txBox="1"/>
          <p:nvPr>
            <p:ph idx="1" type="body"/>
          </p:nvPr>
        </p:nvSpPr>
        <p:spPr>
          <a:xfrm>
            <a:off x="6448700" y="2454825"/>
            <a:ext cx="4972800" cy="15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알려지지 않은 지역</a:t>
            </a:r>
            <a:endParaRPr/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발달하지 않은 상권에</a:t>
            </a:r>
            <a:endParaRPr/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활력을 불어 넣을 수 있다. </a:t>
            </a:r>
            <a:endParaRPr/>
          </a:p>
        </p:txBody>
      </p:sp>
      <p:sp>
        <p:nvSpPr>
          <p:cNvPr id="406" name="Google Shape;406;p36"/>
          <p:cNvSpPr txBox="1"/>
          <p:nvPr>
            <p:ph idx="1" type="body"/>
          </p:nvPr>
        </p:nvSpPr>
        <p:spPr>
          <a:xfrm>
            <a:off x="1447800" y="1749425"/>
            <a:ext cx="2548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  이용자 측면</a:t>
            </a:r>
            <a:r>
              <a:rPr lang="en-US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7" name="Google Shape;407;p36"/>
          <p:cNvSpPr txBox="1"/>
          <p:nvPr>
            <p:ph idx="1" type="body"/>
          </p:nvPr>
        </p:nvSpPr>
        <p:spPr>
          <a:xfrm>
            <a:off x="6448700" y="1749425"/>
            <a:ext cx="4972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  경제적 측면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7"/>
          <p:cNvSpPr txBox="1"/>
          <p:nvPr/>
        </p:nvSpPr>
        <p:spPr>
          <a:xfrm>
            <a:off x="3686012" y="2021168"/>
            <a:ext cx="6549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100">
                <a:solidFill>
                  <a:srgbClr val="D9D9D9"/>
                </a:solidFill>
              </a:rPr>
              <a:t>딱</a:t>
            </a:r>
            <a:endParaRPr b="1" sz="91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" name="Google Shape;413;p37"/>
          <p:cNvGrpSpPr/>
          <p:nvPr/>
        </p:nvGrpSpPr>
        <p:grpSpPr>
          <a:xfrm>
            <a:off x="4295612" y="2630768"/>
            <a:ext cx="6549080" cy="1596797"/>
            <a:chOff x="330744" y="361950"/>
            <a:chExt cx="6165000" cy="1504567"/>
          </a:xfrm>
        </p:grpSpPr>
        <p:sp>
          <p:nvSpPr>
            <p:cNvPr id="414" name="Google Shape;414;p37"/>
            <p:cNvSpPr txBox="1"/>
            <p:nvPr/>
          </p:nvSpPr>
          <p:spPr>
            <a:xfrm>
              <a:off x="487920" y="459817"/>
              <a:ext cx="5981100" cy="140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100">
                  <a:solidFill>
                    <a:srgbClr val="D9D9D9"/>
                  </a:solidFill>
                </a:rPr>
                <a:t>거기</a:t>
              </a:r>
              <a:endParaRPr b="1" sz="91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7"/>
            <p:cNvSpPr txBox="1"/>
            <p:nvPr/>
          </p:nvSpPr>
          <p:spPr>
            <a:xfrm>
              <a:off x="330744" y="361950"/>
              <a:ext cx="6165000" cy="140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100">
                  <a:solidFill>
                    <a:schemeClr val="accent1"/>
                  </a:solidFill>
                </a:rPr>
                <a:t>거기</a:t>
              </a:r>
              <a:endParaRPr b="1" sz="9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37"/>
          <p:cNvSpPr txBox="1"/>
          <p:nvPr/>
        </p:nvSpPr>
        <p:spPr>
          <a:xfrm>
            <a:off x="9879006" y="6505575"/>
            <a:ext cx="22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" name="Google Shape;417;p37"/>
          <p:cNvGrpSpPr/>
          <p:nvPr/>
        </p:nvGrpSpPr>
        <p:grpSpPr>
          <a:xfrm>
            <a:off x="6638925" y="2348030"/>
            <a:ext cx="3376830" cy="1866900"/>
            <a:chOff x="8162925" y="2495550"/>
            <a:chExt cx="3376830" cy="1866900"/>
          </a:xfrm>
        </p:grpSpPr>
        <p:sp>
          <p:nvSpPr>
            <p:cNvPr id="418" name="Google Shape;418;p37"/>
            <p:cNvSpPr/>
            <p:nvPr/>
          </p:nvSpPr>
          <p:spPr>
            <a:xfrm>
              <a:off x="8162925" y="2495550"/>
              <a:ext cx="2165700" cy="1866900"/>
            </a:xfrm>
            <a:prstGeom prst="triangle">
              <a:avLst>
                <a:gd fmla="val 50000" name="adj"/>
              </a:avLst>
            </a:pr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9374055" y="2495550"/>
              <a:ext cx="2165700" cy="1866900"/>
            </a:xfrm>
            <a:prstGeom prst="triangle">
              <a:avLst>
                <a:gd fmla="val 50000" name="adj"/>
              </a:avLst>
            </a:prstGeom>
            <a:solidFill>
              <a:schemeClr val="accent4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0" name="Google Shape;420;p37"/>
          <p:cNvSpPr txBox="1"/>
          <p:nvPr/>
        </p:nvSpPr>
        <p:spPr>
          <a:xfrm>
            <a:off x="3533612" y="1868768"/>
            <a:ext cx="6549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100">
                <a:solidFill>
                  <a:srgbClr val="9FC5E8"/>
                </a:solidFill>
              </a:rPr>
              <a:t>딱</a:t>
            </a:r>
            <a:endParaRPr b="1" sz="9100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/>
        </p:nvSpPr>
        <p:spPr>
          <a:xfrm>
            <a:off x="489352" y="2285885"/>
            <a:ext cx="170912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001</a:t>
            </a:r>
            <a:endParaRPr b="1" sz="7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533434" y="3549402"/>
            <a:ext cx="348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</a:rPr>
              <a:t>현황 및 필요성</a:t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16"/>
          <p:cNvCxnSpPr/>
          <p:nvPr/>
        </p:nvCxnSpPr>
        <p:spPr>
          <a:xfrm>
            <a:off x="489352" y="3392488"/>
            <a:ext cx="6974704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" name="Google Shape;120;p16"/>
          <p:cNvSpPr/>
          <p:nvPr/>
        </p:nvSpPr>
        <p:spPr>
          <a:xfrm>
            <a:off x="6688067" y="919927"/>
            <a:ext cx="3334365" cy="4594205"/>
          </a:xfrm>
          <a:prstGeom prst="triangle">
            <a:avLst>
              <a:gd fmla="val 50000" name="adj"/>
            </a:avLst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8552835" y="919927"/>
            <a:ext cx="3334365" cy="4594205"/>
          </a:xfrm>
          <a:prstGeom prst="triangle">
            <a:avLst>
              <a:gd fmla="val 50000" name="adj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7"/>
          <p:cNvGrpSpPr/>
          <p:nvPr/>
        </p:nvGrpSpPr>
        <p:grpSpPr>
          <a:xfrm>
            <a:off x="1096495" y="1892577"/>
            <a:ext cx="9999010" cy="2541005"/>
            <a:chOff x="1096495" y="2530533"/>
            <a:chExt cx="9999010" cy="2541005"/>
          </a:xfrm>
        </p:grpSpPr>
        <p:sp>
          <p:nvSpPr>
            <p:cNvPr id="127" name="Google Shape;127;p17"/>
            <p:cNvSpPr/>
            <p:nvPr/>
          </p:nvSpPr>
          <p:spPr>
            <a:xfrm rot="2700000">
              <a:off x="1468616" y="2902659"/>
              <a:ext cx="1796758" cy="1796758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7"/>
            <p:cNvSpPr/>
            <p:nvPr/>
          </p:nvSpPr>
          <p:spPr>
            <a:xfrm rot="2700000">
              <a:off x="5197621" y="2902657"/>
              <a:ext cx="1796758" cy="1796758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 rot="2700000">
              <a:off x="8926626" y="2902654"/>
              <a:ext cx="1796758" cy="1796758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17"/>
          <p:cNvSpPr txBox="1"/>
          <p:nvPr/>
        </p:nvSpPr>
        <p:spPr>
          <a:xfrm>
            <a:off x="1425323" y="3149540"/>
            <a:ext cx="186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17"/>
          <p:cNvCxnSpPr/>
          <p:nvPr/>
        </p:nvCxnSpPr>
        <p:spPr>
          <a:xfrm>
            <a:off x="3790950" y="3144129"/>
            <a:ext cx="885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2" name="Google Shape;132;p17"/>
          <p:cNvCxnSpPr/>
          <p:nvPr/>
        </p:nvCxnSpPr>
        <p:spPr>
          <a:xfrm>
            <a:off x="7524750" y="3163179"/>
            <a:ext cx="885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3" name="Google Shape;133;p17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" name="Google Shape;134;p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1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1633874" y="2898405"/>
            <a:ext cx="141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언제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5386428" y="2898405"/>
            <a:ext cx="141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어디서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9115433" y="2887609"/>
            <a:ext cx="141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무엇을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1188878" y="351825"/>
            <a:ext cx="2959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사람들은 과연?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p18"/>
          <p:cNvCxnSpPr/>
          <p:nvPr/>
        </p:nvCxnSpPr>
        <p:spPr>
          <a:xfrm>
            <a:off x="1188881" y="273124"/>
            <a:ext cx="10666421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6" name="Google Shape;146;p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2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1188875" y="428950"/>
            <a:ext cx="5217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약속 잡을 때…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1641318" y="2750847"/>
            <a:ext cx="1701210" cy="170121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3075880" y="1868381"/>
            <a:ext cx="3330789" cy="3330789"/>
          </a:xfrm>
          <a:prstGeom prst="ellipse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6172665" y="2337252"/>
            <a:ext cx="2528400" cy="2528400"/>
          </a:xfrm>
          <a:prstGeom prst="ellipse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8603231" y="2784974"/>
            <a:ext cx="1497600" cy="1497600"/>
          </a:xfrm>
          <a:prstGeom prst="ellipse">
            <a:avLst/>
          </a:prstGeom>
          <a:solidFill>
            <a:srgbClr val="F59E7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18"/>
          <p:cNvCxnSpPr/>
          <p:nvPr/>
        </p:nvCxnSpPr>
        <p:spPr>
          <a:xfrm>
            <a:off x="1633874" y="5497697"/>
            <a:ext cx="883849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4" name="Google Shape;154;p18"/>
          <p:cNvSpPr txBox="1"/>
          <p:nvPr/>
        </p:nvSpPr>
        <p:spPr>
          <a:xfrm>
            <a:off x="3196050" y="3063575"/>
            <a:ext cx="3199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</a:rPr>
              <a:t>어디서 만나지</a:t>
            </a:r>
            <a:endParaRPr b="1" sz="35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</a:rPr>
              <a:t>70</a:t>
            </a:r>
            <a:r>
              <a:rPr b="1" lang="en-US" sz="3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b="1"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6406675" y="3171300"/>
            <a:ext cx="2119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</a:rPr>
              <a:t>뭐하고 놀지</a:t>
            </a:r>
            <a:endParaRPr b="1" sz="26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</a:rPr>
              <a:t>54</a:t>
            </a:r>
            <a:r>
              <a:rPr b="1"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b="1"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1641325" y="3156650"/>
            <a:ext cx="160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맛집? </a:t>
            </a:r>
            <a:r>
              <a:rPr b="1" lang="en-US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43%</a:t>
            </a:r>
            <a:endParaRPr b="1"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8603150" y="3217700"/>
            <a:ext cx="14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</a:rPr>
              <a:t>분위기?</a:t>
            </a:r>
            <a:endParaRPr b="1" sz="21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36%</a:t>
            </a:r>
            <a:endParaRPr b="1"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9242453" y="5688503"/>
            <a:ext cx="127310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출처 : </a:t>
            </a:r>
            <a:r>
              <a:rPr lang="en-US" sz="800">
                <a:solidFill>
                  <a:schemeClr val="accent6"/>
                </a:solidFill>
              </a:rPr>
              <a:t>상상연구소(2021)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/>
        </p:nvSpPr>
        <p:spPr>
          <a:xfrm>
            <a:off x="9879006" y="6505575"/>
            <a:ext cx="22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19"/>
          <p:cNvCxnSpPr/>
          <p:nvPr/>
        </p:nvCxnSpPr>
        <p:spPr>
          <a:xfrm>
            <a:off x="6096000" y="1722475"/>
            <a:ext cx="0" cy="4019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5" name="Google Shape;165;p19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6" name="Google Shape;166;p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3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1188878" y="351825"/>
            <a:ext cx="2959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한 번쯤 가져봤을 의문</a:t>
            </a:r>
            <a:endParaRPr sz="2400"/>
          </a:p>
        </p:txBody>
      </p:sp>
      <p:sp>
        <p:nvSpPr>
          <p:cNvPr id="169" name="Google Shape;169;p19"/>
          <p:cNvSpPr txBox="1"/>
          <p:nvPr/>
        </p:nvSpPr>
        <p:spPr>
          <a:xfrm>
            <a:off x="6218075" y="1875825"/>
            <a:ext cx="55227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처음 가는 곳인데 어디서 보지?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비 오고 우중충한 날 어디 가지?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맨날 갔던 데 말고 다른 곳은 없나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불편한 사람과 만나는 곳 어디가 좋지?</a:t>
            </a:r>
            <a:endParaRPr sz="22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남자끼리 만나는데 어디 가야 되지?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grpSp>
        <p:nvGrpSpPr>
          <p:cNvPr id="170" name="Google Shape;170;p19"/>
          <p:cNvGrpSpPr/>
          <p:nvPr/>
        </p:nvGrpSpPr>
        <p:grpSpPr>
          <a:xfrm>
            <a:off x="655801" y="1874885"/>
            <a:ext cx="5141875" cy="3137840"/>
            <a:chOff x="312" y="245319"/>
            <a:chExt cx="4657074" cy="2614649"/>
          </a:xfrm>
        </p:grpSpPr>
        <p:sp>
          <p:nvSpPr>
            <p:cNvPr id="171" name="Google Shape;171;p19"/>
            <p:cNvSpPr/>
            <p:nvPr/>
          </p:nvSpPr>
          <p:spPr>
            <a:xfrm>
              <a:off x="2185880" y="926181"/>
              <a:ext cx="143100" cy="6264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2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FA7C87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72" name="Google Shape;172;p19"/>
            <p:cNvSpPr/>
            <p:nvPr/>
          </p:nvSpPr>
          <p:spPr>
            <a:xfrm>
              <a:off x="2328862" y="926181"/>
              <a:ext cx="1647600" cy="1252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06304"/>
                  </a:lnTo>
                  <a:lnTo>
                    <a:pt x="120000" y="106304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FA7C87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73" name="Google Shape;173;p19"/>
            <p:cNvSpPr/>
            <p:nvPr/>
          </p:nvSpPr>
          <p:spPr>
            <a:xfrm>
              <a:off x="2283142" y="926181"/>
              <a:ext cx="91500" cy="12528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FA7C87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74" name="Google Shape;174;p19"/>
            <p:cNvSpPr/>
            <p:nvPr/>
          </p:nvSpPr>
          <p:spPr>
            <a:xfrm>
              <a:off x="681175" y="926181"/>
              <a:ext cx="1647600" cy="12528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06304"/>
                  </a:lnTo>
                  <a:lnTo>
                    <a:pt x="0" y="106304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FA7C87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75" name="Google Shape;175;p19"/>
            <p:cNvSpPr/>
            <p:nvPr/>
          </p:nvSpPr>
          <p:spPr>
            <a:xfrm>
              <a:off x="1647999" y="245319"/>
              <a:ext cx="1361700" cy="681000"/>
            </a:xfrm>
            <a:prstGeom prst="rect">
              <a:avLst/>
            </a:prstGeom>
            <a:solidFill>
              <a:srgbClr val="EB62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9"/>
            <p:cNvSpPr txBox="1"/>
            <p:nvPr/>
          </p:nvSpPr>
          <p:spPr>
            <a:xfrm>
              <a:off x="1647999" y="245319"/>
              <a:ext cx="13617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575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lang="en-US" sz="3400">
                  <a:solidFill>
                    <a:schemeClr val="lt1"/>
                  </a:solidFill>
                </a:rPr>
                <a:t>밥</a:t>
              </a:r>
              <a:endParaRPr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312" y="2178968"/>
              <a:ext cx="1361700" cy="681000"/>
            </a:xfrm>
            <a:prstGeom prst="rect">
              <a:avLst/>
            </a:prstGeom>
            <a:solidFill>
              <a:srgbClr val="FA7C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9"/>
            <p:cNvSpPr txBox="1"/>
            <p:nvPr/>
          </p:nvSpPr>
          <p:spPr>
            <a:xfrm>
              <a:off x="312" y="2178968"/>
              <a:ext cx="13617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575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lang="en-US" sz="3400">
                  <a:solidFill>
                    <a:schemeClr val="lt1"/>
                  </a:solidFill>
                </a:rPr>
                <a:t>카페</a:t>
              </a:r>
              <a:endParaRPr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1647999" y="2178968"/>
              <a:ext cx="1361700" cy="681000"/>
            </a:xfrm>
            <a:prstGeom prst="rect">
              <a:avLst/>
            </a:prstGeom>
            <a:solidFill>
              <a:srgbClr val="FA7C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9"/>
            <p:cNvSpPr txBox="1"/>
            <p:nvPr/>
          </p:nvSpPr>
          <p:spPr>
            <a:xfrm>
              <a:off x="1647999" y="2178968"/>
              <a:ext cx="13617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575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lang="en-US" sz="3400">
                  <a:solidFill>
                    <a:schemeClr val="lt1"/>
                  </a:solidFill>
                </a:rPr>
                <a:t>카페</a:t>
              </a:r>
              <a:endParaRPr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3295686" y="2178968"/>
              <a:ext cx="1361700" cy="681000"/>
            </a:xfrm>
            <a:prstGeom prst="rect">
              <a:avLst/>
            </a:prstGeom>
            <a:solidFill>
              <a:srgbClr val="FA7C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9"/>
            <p:cNvSpPr txBox="1"/>
            <p:nvPr/>
          </p:nvSpPr>
          <p:spPr>
            <a:xfrm>
              <a:off x="3295686" y="2178968"/>
              <a:ext cx="13617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575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lang="en-US" sz="3400">
                  <a:solidFill>
                    <a:schemeClr val="lt1"/>
                  </a:solidFill>
                </a:rPr>
                <a:t>카페</a:t>
              </a:r>
              <a:endParaRPr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824156" y="1212143"/>
              <a:ext cx="1361700" cy="681000"/>
            </a:xfrm>
            <a:prstGeom prst="rect">
              <a:avLst/>
            </a:prstGeom>
            <a:solidFill>
              <a:srgbClr val="FA7C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 txBox="1"/>
            <p:nvPr/>
          </p:nvSpPr>
          <p:spPr>
            <a:xfrm>
              <a:off x="824156" y="1212143"/>
              <a:ext cx="13617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575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lang="en-US" sz="3400">
                  <a:solidFill>
                    <a:schemeClr val="lt1"/>
                  </a:solidFill>
                </a:rPr>
                <a:t>영</a:t>
              </a:r>
              <a:r>
                <a:rPr lang="en-US" sz="3400">
                  <a:solidFill>
                    <a:schemeClr val="lt1"/>
                  </a:solidFill>
                </a:rPr>
                <a:t>화</a:t>
              </a:r>
              <a:endParaRPr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/>
        </p:nvSpPr>
        <p:spPr>
          <a:xfrm>
            <a:off x="9879006" y="6505575"/>
            <a:ext cx="22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p20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1" name="Google Shape;191;p2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5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1188875" y="351825"/>
            <a:ext cx="5206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장소 추천 서비스 및 지도 이용 현황</a:t>
            </a:r>
            <a:endParaRPr sz="2400"/>
          </a:p>
        </p:txBody>
      </p:sp>
      <p:sp>
        <p:nvSpPr>
          <p:cNvPr id="194" name="Google Shape;194;p20"/>
          <p:cNvSpPr txBox="1"/>
          <p:nvPr/>
        </p:nvSpPr>
        <p:spPr>
          <a:xfrm>
            <a:off x="2102425" y="5761925"/>
            <a:ext cx="8134200" cy="3210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235584" rtl="0" algn="ctr">
              <a:lnSpc>
                <a:spcPct val="9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chemeClr val="lt1"/>
                </a:solidFill>
              </a:rPr>
              <a:t>특정 장소,</a:t>
            </a:r>
            <a:r>
              <a:rPr lang="en-US" sz="2000">
                <a:solidFill>
                  <a:schemeClr val="lt1"/>
                </a:solidFill>
              </a:rPr>
              <a:t> 특히</a:t>
            </a:r>
            <a:r>
              <a:rPr i="0" lang="en-US" sz="2000" u="none" cap="none" strike="noStrike">
                <a:solidFill>
                  <a:schemeClr val="lt1"/>
                </a:solidFill>
              </a:rPr>
              <a:t>  식당의 위치  추천 서비스  이용</a:t>
            </a:r>
            <a:r>
              <a:rPr lang="en-US" sz="2000">
                <a:solidFill>
                  <a:schemeClr val="lt1"/>
                </a:solidFill>
              </a:rPr>
              <a:t>량</a:t>
            </a:r>
            <a:r>
              <a:rPr i="0" lang="en-US" sz="2000" u="none" cap="none" strike="noStrike">
                <a:solidFill>
                  <a:schemeClr val="lt1"/>
                </a:solidFill>
              </a:rPr>
              <a:t>이 점차  증가 추세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6625" y="1178682"/>
            <a:ext cx="9355200" cy="44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/>
        </p:nvSpPr>
        <p:spPr>
          <a:xfrm>
            <a:off x="9879006" y="6505575"/>
            <a:ext cx="22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p21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21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6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1188875" y="351825"/>
            <a:ext cx="5206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장소 추천 서비스 및 지도 이용 현황</a:t>
            </a:r>
            <a:endParaRPr sz="2400"/>
          </a:p>
        </p:txBody>
      </p:sp>
      <p:sp>
        <p:nvSpPr>
          <p:cNvPr id="205" name="Google Shape;205;p21"/>
          <p:cNvSpPr txBox="1"/>
          <p:nvPr/>
        </p:nvSpPr>
        <p:spPr>
          <a:xfrm>
            <a:off x="2102425" y="5761925"/>
            <a:ext cx="8134200" cy="2904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271780" rtl="0" algn="ctr">
              <a:lnSpc>
                <a:spcPct val="1008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지도 어플을 통해 정보를 얻는 사람들이 많아지고 있다.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06" name="Google Shape;2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5800" y="1178675"/>
            <a:ext cx="9354313" cy="4425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/>
        </p:nvSpPr>
        <p:spPr>
          <a:xfrm>
            <a:off x="9879006" y="6505575"/>
            <a:ext cx="22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22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3" name="Google Shape;213;p2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4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1188874" y="351825"/>
            <a:ext cx="3990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우리가 주로 가는 곳</a:t>
            </a:r>
            <a:endParaRPr sz="2400"/>
          </a:p>
        </p:txBody>
      </p:sp>
      <p:pic>
        <p:nvPicPr>
          <p:cNvPr id="216" name="Google Shape;216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617" y="1690688"/>
            <a:ext cx="3764400" cy="3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7582" y="1690687"/>
            <a:ext cx="3764539" cy="3764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3058" y="1690686"/>
            <a:ext cx="3764539" cy="3764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